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301" r:id="rId2"/>
    <p:sldId id="256" r:id="rId3"/>
    <p:sldId id="257" r:id="rId4"/>
    <p:sldId id="258" r:id="rId5"/>
    <p:sldId id="259" r:id="rId6"/>
    <p:sldId id="260" r:id="rId7"/>
    <p:sldId id="262" r:id="rId8"/>
    <p:sldId id="261" r:id="rId9"/>
    <p:sldId id="302" r:id="rId10"/>
    <p:sldId id="303" r:id="rId11"/>
    <p:sldId id="265" r:id="rId12"/>
    <p:sldId id="266" r:id="rId13"/>
    <p:sldId id="267" r:id="rId14"/>
    <p:sldId id="268" r:id="rId15"/>
    <p:sldId id="286" r:id="rId16"/>
    <p:sldId id="292" r:id="rId17"/>
    <p:sldId id="269" r:id="rId18"/>
    <p:sldId id="270" r:id="rId19"/>
    <p:sldId id="271" r:id="rId20"/>
    <p:sldId id="272" r:id="rId21"/>
    <p:sldId id="273" r:id="rId22"/>
    <p:sldId id="274" r:id="rId23"/>
    <p:sldId id="287" r:id="rId24"/>
    <p:sldId id="275" r:id="rId25"/>
    <p:sldId id="276" r:id="rId26"/>
    <p:sldId id="279" r:id="rId27"/>
    <p:sldId id="277" r:id="rId28"/>
    <p:sldId id="278" r:id="rId29"/>
    <p:sldId id="280" r:id="rId30"/>
    <p:sldId id="281" r:id="rId31"/>
    <p:sldId id="282" r:id="rId32"/>
    <p:sldId id="283" r:id="rId33"/>
    <p:sldId id="284" r:id="rId34"/>
    <p:sldId id="285" r:id="rId35"/>
    <p:sldId id="288" r:id="rId36"/>
    <p:sldId id="289" r:id="rId37"/>
    <p:sldId id="290" r:id="rId38"/>
    <p:sldId id="291" r:id="rId39"/>
    <p:sldId id="294" r:id="rId40"/>
    <p:sldId id="293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31"/>
    <p:restoredTop sz="94658"/>
  </p:normalViewPr>
  <p:slideViewPr>
    <p:cSldViewPr snapToGrid="0">
      <p:cViewPr varScale="1">
        <p:scale>
          <a:sx n="109" d="100"/>
          <a:sy n="109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5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4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82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0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0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7/1/24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7C5D6-C7EC-0526-C37F-01F32C69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52" b="3835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C355F-2FB5-281C-3BC9-DDA7F8B5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234873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A7AB8-2AEB-5D7A-DEF3-291F97DC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4" b="412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753DF-DF7B-88E8-0B91-BE328F84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 You</a:t>
            </a:r>
            <a:r>
              <a:rPr lang="en-US" sz="32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,  Haley Dozer!</a:t>
            </a:r>
            <a:endParaRPr lang="en-US" sz="3200" b="1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97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7EA052-B333-A258-E9A0-3ECC61F3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Environment Setup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CD8EB-2A1F-F6BF-4922-4B26554E0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all requirements from earlier in our setup are met</a:t>
            </a:r>
          </a:p>
          <a:p>
            <a:r>
              <a:rPr lang="en-US" dirty="0"/>
              <a:t>Pip install  Torch to the Python version you will be using today</a:t>
            </a:r>
          </a:p>
          <a:p>
            <a:r>
              <a:rPr lang="en-US" dirty="0"/>
              <a:t>Test torch works with code below:</a:t>
            </a:r>
          </a:p>
          <a:p>
            <a:pPr lvl="1"/>
            <a:r>
              <a:rPr lang="en-US" dirty="0"/>
              <a:t>import torch</a:t>
            </a:r>
          </a:p>
          <a:p>
            <a:pPr lvl="1"/>
            <a:r>
              <a:rPr lang="en-US" dirty="0"/>
              <a:t>print(</a:t>
            </a:r>
            <a:r>
              <a:rPr lang="en-US" dirty="0" err="1"/>
              <a:t>torch.__version</a:t>
            </a:r>
            <a:r>
              <a:rPr lang="en-US" dirty="0"/>
              <a:t>__)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b="1" dirty="0"/>
              <a:t>We will take the next 30 minutes to ensure everyone is ready to proceed</a:t>
            </a:r>
          </a:p>
        </p:txBody>
      </p:sp>
    </p:spTree>
    <p:extLst>
      <p:ext uri="{BB962C8B-B14F-4D97-AF65-F5344CB8AC3E}">
        <p14:creationId xmlns:p14="http://schemas.microsoft.com/office/powerpoint/2010/main" val="351565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14-3000-A965-755D-57BCF8B2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Forefathers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3EC8E-13F8-4889-655F-0898C770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Richard Bellman 1950s- introduced the concept of dynamic programming and Markov Decision Processes (MDPs), which are foundational to modern RL. </a:t>
            </a:r>
          </a:p>
          <a:p>
            <a:r>
              <a:rPr lang="en-US" dirty="0"/>
              <a:t>Michael </a:t>
            </a:r>
            <a:r>
              <a:rPr lang="en-US" dirty="0" err="1"/>
              <a:t>Lvovitch</a:t>
            </a:r>
            <a:r>
              <a:rPr lang="en-US" dirty="0"/>
              <a:t> </a:t>
            </a:r>
            <a:r>
              <a:rPr lang="en-US" dirty="0" err="1"/>
              <a:t>Tsetlin</a:t>
            </a:r>
            <a:r>
              <a:rPr lang="en-US" dirty="0"/>
              <a:t> 1960s– created concept in computer science coined “learning automata.”</a:t>
            </a:r>
          </a:p>
          <a:p>
            <a:r>
              <a:rPr lang="en-US" dirty="0"/>
              <a:t>Richard Sutton and Andrew </a:t>
            </a:r>
            <a:r>
              <a:rPr lang="en-US" dirty="0" err="1"/>
              <a:t>Barto</a:t>
            </a:r>
            <a:r>
              <a:rPr lang="en-US" dirty="0"/>
              <a:t> (1992) – popularized Reinforcement Learning in the textbook "Reinforcement Learning: An Introduction”</a:t>
            </a:r>
          </a:p>
          <a:p>
            <a:pPr lvl="1"/>
            <a:r>
              <a:rPr lang="en-US" dirty="0"/>
              <a:t>Often credited as the two of the top contributors to the field of RL</a:t>
            </a:r>
          </a:p>
        </p:txBody>
      </p:sp>
    </p:spTree>
    <p:extLst>
      <p:ext uri="{BB962C8B-B14F-4D97-AF65-F5344CB8AC3E}">
        <p14:creationId xmlns:p14="http://schemas.microsoft.com/office/powerpoint/2010/main" val="151851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5ADF-D8C7-9616-9149-17937B47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F99A-8590-DA61-C824-1A4CE547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of Artificial Intelligence that allows you to train a model based on a reward system</a:t>
            </a:r>
          </a:p>
          <a:p>
            <a:r>
              <a:rPr lang="en-US" dirty="0"/>
              <a:t>The goal is to create some agent that will learn optimal decision-making strategies based on whether it gains or loses points. </a:t>
            </a:r>
          </a:p>
          <a:p>
            <a:r>
              <a:rPr lang="en-US" dirty="0"/>
              <a:t>Rewarding an agent negative points will discourage a given decision</a:t>
            </a:r>
          </a:p>
          <a:p>
            <a:r>
              <a:rPr lang="en-US" dirty="0"/>
              <a:t>Rewarding an agent positive points will encourage a given decision</a:t>
            </a:r>
          </a:p>
          <a:p>
            <a:r>
              <a:rPr lang="en-US" dirty="0"/>
              <a:t>The agent will experiment in many different states/scenarios</a:t>
            </a:r>
          </a:p>
          <a:p>
            <a:r>
              <a:rPr lang="en-US" dirty="0"/>
              <a:t>It will then make all possible moves to determine which decision is best and worse to make given a specific state</a:t>
            </a:r>
          </a:p>
        </p:txBody>
      </p:sp>
    </p:spTree>
    <p:extLst>
      <p:ext uri="{BB962C8B-B14F-4D97-AF65-F5344CB8AC3E}">
        <p14:creationId xmlns:p14="http://schemas.microsoft.com/office/powerpoint/2010/main" val="1038983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5F6B-EE37-3C4D-0ED2-1DA2753C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383C-00C2-9AF9-3C5F-24A6583E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 will interact with an external environment and generate a model or data from its decision-making process that can be either stored for later use</a:t>
            </a:r>
          </a:p>
          <a:p>
            <a:r>
              <a:rPr lang="en-US" dirty="0"/>
              <a:t>An agent will typically try to balance exploration with exploitation after it has garnered enough data to do so</a:t>
            </a:r>
          </a:p>
          <a:p>
            <a:r>
              <a:rPr lang="en-US" dirty="0"/>
              <a:t>Exploitation limits the consideration of new decision-making processes</a:t>
            </a:r>
          </a:p>
          <a:p>
            <a:r>
              <a:rPr lang="en-US" dirty="0"/>
              <a:t>Exploration can limit the optimization of a decision-making process within a given system</a:t>
            </a:r>
          </a:p>
          <a:p>
            <a:r>
              <a:rPr lang="en-US" dirty="0"/>
              <a:t>We will explore all aspects of this throughout the workshop and strike a balance between exploitation and exploration!</a:t>
            </a:r>
          </a:p>
        </p:txBody>
      </p:sp>
    </p:spTree>
    <p:extLst>
      <p:ext uri="{BB962C8B-B14F-4D97-AF65-F5344CB8AC3E}">
        <p14:creationId xmlns:p14="http://schemas.microsoft.com/office/powerpoint/2010/main" val="394739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A746-EABC-FAD7-2054-0D3887B1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559B-7A66-1398-AA1A-3CC999F5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Autonomous </a:t>
            </a:r>
            <a:r>
              <a:rPr lang="en-US" dirty="0" err="1"/>
              <a:t>vevhicle</a:t>
            </a:r>
            <a:endParaRPr lang="en-US" dirty="0"/>
          </a:p>
          <a:p>
            <a:r>
              <a:rPr lang="en-US" dirty="0"/>
              <a:t>ADD VIDEO HERE</a:t>
            </a:r>
          </a:p>
        </p:txBody>
      </p:sp>
    </p:spTree>
    <p:extLst>
      <p:ext uri="{BB962C8B-B14F-4D97-AF65-F5344CB8AC3E}">
        <p14:creationId xmlns:p14="http://schemas.microsoft.com/office/powerpoint/2010/main" val="156798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6A33-5FFB-C125-CC02-CD634378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Reinforcement Learning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149-D1A7-03AA-9EA0-AB498285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96857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larm Clock">
            <a:extLst>
              <a:ext uri="{FF2B5EF4-FFF2-40B4-BE49-F238E27FC236}">
                <a16:creationId xmlns:a16="http://schemas.microsoft.com/office/drawing/2014/main" id="{92F69039-DDE4-49FC-4938-C46843791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4C5A1-419E-B57C-6843-2FCF9D1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10 Minute </a:t>
            </a: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reak</a:t>
            </a:r>
          </a:p>
        </p:txBody>
      </p:sp>
    </p:spTree>
    <p:extLst>
      <p:ext uri="{BB962C8B-B14F-4D97-AF65-F5344CB8AC3E}">
        <p14:creationId xmlns:p14="http://schemas.microsoft.com/office/powerpoint/2010/main" val="12207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EAA7FC-8CB8-49F5-189F-C6B12AFA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Q-Learning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1D638-76B8-B04F-A72A-89C86022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Q-learning: a model-free reinforcement learning algorithm to learn the value of an action in a particular state.</a:t>
            </a:r>
          </a:p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State: s, the current environment the agent encounters</a:t>
            </a:r>
          </a:p>
          <a:p>
            <a:pPr lvl="1"/>
            <a:r>
              <a:rPr lang="en-US" dirty="0"/>
              <a:t>Action: a, a given decision the agent can make in a particular state</a:t>
            </a:r>
          </a:p>
          <a:p>
            <a:pPr lvl="1"/>
            <a:r>
              <a:rPr lang="en-US" dirty="0"/>
              <a:t>Q-Value Function</a:t>
            </a:r>
            <a:r>
              <a:rPr lang="en-US" dirty="0">
                <a:sym typeface="Wingdings" pitchFamily="2" charset="2"/>
              </a:rPr>
              <a:t>: Q(</a:t>
            </a:r>
            <a:r>
              <a:rPr lang="en-US" dirty="0" err="1">
                <a:sym typeface="Wingdings" pitchFamily="2" charset="2"/>
              </a:rPr>
              <a:t>s,a</a:t>
            </a:r>
            <a:r>
              <a:rPr lang="en-US" dirty="0">
                <a:sym typeface="Wingdings" pitchFamily="2" charset="2"/>
              </a:rPr>
              <a:t>), gives the expected reward value given a state and action</a:t>
            </a:r>
          </a:p>
          <a:p>
            <a:r>
              <a:rPr lang="en-US" dirty="0">
                <a:sym typeface="Wingdings" pitchFamily="2" charset="2"/>
              </a:rPr>
              <a:t>Objective: Optimize long-term cumulative rewards based on Q-Value function</a:t>
            </a:r>
          </a:p>
        </p:txBody>
      </p:sp>
    </p:spTree>
    <p:extLst>
      <p:ext uri="{BB962C8B-B14F-4D97-AF65-F5344CB8AC3E}">
        <p14:creationId xmlns:p14="http://schemas.microsoft.com/office/powerpoint/2010/main" val="33876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EB6A-149B-653E-EBD4-805C6CA7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Algorithm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2529C-933D-BC5A-4D12-86F24DE15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 </a:t>
            </a:r>
          </a:p>
          <a:p>
            <a:pPr lvl="1"/>
            <a:r>
              <a:rPr lang="en-US" dirty="0"/>
              <a:t>Iterate over Q(</a:t>
            </a:r>
            <a:r>
              <a:rPr lang="en-US" dirty="0" err="1"/>
              <a:t>s,a</a:t>
            </a:r>
            <a:r>
              <a:rPr lang="en-US" dirty="0"/>
              <a:t>) arbitrarily for all state-action combinations 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r>
              <a:rPr lang="en-US" dirty="0"/>
              <a:t>Exploration and Exploitation: </a:t>
            </a:r>
          </a:p>
          <a:p>
            <a:pPr lvl="1"/>
            <a:r>
              <a:rPr lang="en-US" dirty="0"/>
              <a:t>Strike a balance between exploration (trying new actions) and exploitation (taking actions with the highest Q-value)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8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2E472-1CA5-46C0-AE6C-D963B0AA6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DFF8-E69F-41E4-57F4-FB1A900F1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182472" cy="3162300"/>
          </a:xfrm>
        </p:spPr>
        <p:txBody>
          <a:bodyPr>
            <a:normAutofit/>
          </a:bodyPr>
          <a:lstStyle/>
          <a:p>
            <a:r>
              <a:rPr lang="en-US" dirty="0"/>
              <a:t>Introduction to Reinforcement Learning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D326B-95F0-6B0C-71D4-BA73F1F77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3182472" cy="9850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Brought to you by:</a:t>
            </a:r>
          </a:p>
          <a:p>
            <a:r>
              <a:rPr lang="en-US" dirty="0"/>
              <a:t>Tyler Jackson, Haley Dozier, William, Jo </a:t>
            </a:r>
            <a:r>
              <a:rPr lang="en-US" dirty="0" err="1"/>
              <a:t>Jabour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E1F1C-1651-4D09-B967-2E2765020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673752" y="-8569"/>
            <a:ext cx="3518248" cy="3463107"/>
          </a:xfrm>
          <a:custGeom>
            <a:avLst/>
            <a:gdLst>
              <a:gd name="connsiteX0" fmla="*/ 2 w 3518248"/>
              <a:gd name="connsiteY0" fmla="*/ 3444546 h 3463107"/>
              <a:gd name="connsiteX1" fmla="*/ 0 w 3518248"/>
              <a:gd name="connsiteY1" fmla="*/ 3444546 h 3463107"/>
              <a:gd name="connsiteX2" fmla="*/ 0 w 3518248"/>
              <a:gd name="connsiteY2" fmla="*/ 3463107 h 3463107"/>
              <a:gd name="connsiteX3" fmla="*/ 2 w 3518248"/>
              <a:gd name="connsiteY3" fmla="*/ 3463107 h 3463107"/>
              <a:gd name="connsiteX4" fmla="*/ 3518248 w 3518248"/>
              <a:gd name="connsiteY4" fmla="*/ 0 h 3463107"/>
              <a:gd name="connsiteX5" fmla="*/ 0 w 3518248"/>
              <a:gd name="connsiteY5" fmla="*/ 0 h 3463107"/>
              <a:gd name="connsiteX6" fmla="*/ 0 w 3518248"/>
              <a:gd name="connsiteY6" fmla="*/ 3444546 h 3463107"/>
              <a:gd name="connsiteX7" fmla="*/ 2 w 3518248"/>
              <a:gd name="connsiteY7" fmla="*/ 3444467 h 3463107"/>
              <a:gd name="connsiteX8" fmla="*/ 2 w 3518248"/>
              <a:gd name="connsiteY8" fmla="*/ 3435229 h 3463107"/>
              <a:gd name="connsiteX9" fmla="*/ 239 w 3518248"/>
              <a:gd name="connsiteY9" fmla="*/ 3435229 h 3463107"/>
              <a:gd name="connsiteX10" fmla="*/ 4544 w 3518248"/>
              <a:gd name="connsiteY10" fmla="*/ 3267731 h 3463107"/>
              <a:gd name="connsiteX11" fmla="*/ 3492160 w 3518248"/>
              <a:gd name="connsiteY11" fmla="*/ 8567 h 3463107"/>
              <a:gd name="connsiteX12" fmla="*/ 3492160 w 3518248"/>
              <a:gd name="connsiteY12" fmla="*/ 3435228 h 3463107"/>
              <a:gd name="connsiteX13" fmla="*/ 3492162 w 3518248"/>
              <a:gd name="connsiteY13" fmla="*/ 3435228 h 3463107"/>
              <a:gd name="connsiteX14" fmla="*/ 3492162 w 3518248"/>
              <a:gd name="connsiteY14" fmla="*/ 3463107 h 3463107"/>
              <a:gd name="connsiteX15" fmla="*/ 3518248 w 3518248"/>
              <a:gd name="connsiteY15" fmla="*/ 3463107 h 346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18248" h="3463107">
                <a:moveTo>
                  <a:pt x="2" y="3444546"/>
                </a:moveTo>
                <a:lnTo>
                  <a:pt x="0" y="3444546"/>
                </a:lnTo>
                <a:lnTo>
                  <a:pt x="0" y="3463107"/>
                </a:lnTo>
                <a:lnTo>
                  <a:pt x="2" y="3463107"/>
                </a:lnTo>
                <a:close/>
                <a:moveTo>
                  <a:pt x="3518248" y="0"/>
                </a:moveTo>
                <a:lnTo>
                  <a:pt x="0" y="0"/>
                </a:lnTo>
                <a:lnTo>
                  <a:pt x="0" y="3444546"/>
                </a:lnTo>
                <a:lnTo>
                  <a:pt x="2" y="3444467"/>
                </a:lnTo>
                <a:lnTo>
                  <a:pt x="2" y="3435229"/>
                </a:lnTo>
                <a:lnTo>
                  <a:pt x="239" y="3435229"/>
                </a:lnTo>
                <a:lnTo>
                  <a:pt x="4544" y="3267731"/>
                </a:lnTo>
                <a:cubicBezTo>
                  <a:pt x="98075" y="1452264"/>
                  <a:pt x="1623765" y="8567"/>
                  <a:pt x="3492160" y="8567"/>
                </a:cubicBezTo>
                <a:lnTo>
                  <a:pt x="3492160" y="3435228"/>
                </a:lnTo>
                <a:lnTo>
                  <a:pt x="3492162" y="3435228"/>
                </a:lnTo>
                <a:lnTo>
                  <a:pt x="3492162" y="3463107"/>
                </a:lnTo>
                <a:lnTo>
                  <a:pt x="3518248" y="3463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BE76C-8C31-474D-9C9C-79733F933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24980" y="-794"/>
            <a:ext cx="3492162" cy="3463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D3D5E0-FE4C-47B2-A91D-20273BB7A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4462" y="192629"/>
            <a:ext cx="3070455" cy="307045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95431E-B7EE-44A7-BC53-12738BB8E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43267" y="3462314"/>
            <a:ext cx="3456575" cy="3400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B5A3B83-A4E3-4C3A-A50B-DB9185BBB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80" y="3459708"/>
            <a:ext cx="3474862" cy="340346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ABC433EF-7775-F4A6-6D87-7A58D0D4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2" r="32535" b="2"/>
          <a:stretch/>
        </p:blipFill>
        <p:spPr>
          <a:xfrm>
            <a:off x="8699840" y="10"/>
            <a:ext cx="3492162" cy="6857992"/>
          </a:xfrm>
          <a:custGeom>
            <a:avLst/>
            <a:gdLst/>
            <a:ahLst/>
            <a:cxnLst/>
            <a:rect l="l" t="t" r="r" b="b"/>
            <a:pathLst>
              <a:path w="3492162" h="6858002">
                <a:moveTo>
                  <a:pt x="2" y="0"/>
                </a:moveTo>
                <a:cubicBezTo>
                  <a:pt x="1868397" y="0"/>
                  <a:pt x="3394087" y="1443697"/>
                  <a:pt x="3487618" y="3259164"/>
                </a:cubicBezTo>
                <a:lnTo>
                  <a:pt x="3491923" y="3426662"/>
                </a:lnTo>
                <a:lnTo>
                  <a:pt x="3492160" y="3426662"/>
                </a:lnTo>
                <a:lnTo>
                  <a:pt x="3492160" y="3435900"/>
                </a:lnTo>
                <a:lnTo>
                  <a:pt x="3492162" y="3435979"/>
                </a:lnTo>
                <a:lnTo>
                  <a:pt x="3492160" y="3435979"/>
                </a:lnTo>
                <a:lnTo>
                  <a:pt x="3492159" y="6858002"/>
                </a:lnTo>
                <a:lnTo>
                  <a:pt x="0" y="6858002"/>
                </a:lnTo>
                <a:lnTo>
                  <a:pt x="0" y="3426661"/>
                </a:lnTo>
                <a:lnTo>
                  <a:pt x="2" y="342666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361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15F-B7A1-96B3-E573-DD3F41A7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Update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D3AD8-5EA1-0621-135F-D045863D8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To update Q(</a:t>
            </a:r>
            <a:r>
              <a:rPr lang="en-US" dirty="0" err="1"/>
              <a:t>s,a</a:t>
            </a:r>
            <a:r>
              <a:rPr lang="en-US" dirty="0"/>
              <a:t>) based on the observed reward r and the maximum expected future reward from the next state s′</a:t>
            </a:r>
          </a:p>
          <a:p>
            <a:r>
              <a:rPr lang="en-US" dirty="0"/>
              <a:t>Q-Learning Update Function:</a:t>
            </a:r>
          </a:p>
          <a:p>
            <a:pPr lvl="1"/>
            <a:r>
              <a:rPr lang="en-US" dirty="0"/>
              <a:t>Q(</a:t>
            </a:r>
            <a:r>
              <a:rPr lang="en-US" dirty="0" err="1"/>
              <a:t>s,a</a:t>
            </a:r>
            <a:r>
              <a:rPr lang="en-US" dirty="0"/>
              <a:t>) ← Q(</a:t>
            </a:r>
            <a:r>
              <a:rPr lang="en-US" dirty="0" err="1"/>
              <a:t>s,a</a:t>
            </a:r>
            <a:r>
              <a:rPr lang="en-US" dirty="0"/>
              <a:t>)+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l-GR" dirty="0"/>
              <a:t>[</a:t>
            </a:r>
            <a:r>
              <a:rPr lang="en-US" dirty="0"/>
              <a:t>r+ </a:t>
            </a:r>
            <a:r>
              <a:rPr lang="el-GR" dirty="0"/>
              <a:t>γ</a:t>
            </a:r>
            <a:r>
              <a:rPr lang="en-US" dirty="0"/>
              <a:t>′ </a:t>
            </a:r>
            <a:r>
              <a:rPr lang="en-US" dirty="0" err="1"/>
              <a:t>maxa</a:t>
            </a:r>
            <a:r>
              <a:rPr lang="en-US" dirty="0"/>
              <a:t> ​Q(</a:t>
            </a:r>
            <a:r>
              <a:rPr lang="en-US" dirty="0" err="1"/>
              <a:t>s′,a</a:t>
            </a:r>
            <a:r>
              <a:rPr lang="en-US" dirty="0"/>
              <a:t>′) − Q(</a:t>
            </a:r>
            <a:r>
              <a:rPr lang="en-US" dirty="0" err="1"/>
              <a:t>s,a</a:t>
            </a:r>
            <a:r>
              <a:rPr lang="en-US" dirty="0"/>
              <a:t>)]</a:t>
            </a:r>
          </a:p>
          <a:p>
            <a:r>
              <a:rPr lang="en-US" dirty="0"/>
              <a:t>Such that:</a:t>
            </a:r>
            <a:endParaRPr lang="el-GR" dirty="0"/>
          </a:p>
          <a:p>
            <a:pPr lvl="1"/>
            <a:r>
              <a:rPr lang="el-GR" dirty="0"/>
              <a:t>α </a:t>
            </a:r>
            <a:r>
              <a:rPr lang="en-US" dirty="0"/>
              <a:t>: is the learning rate and controls the impact of new information</a:t>
            </a:r>
          </a:p>
          <a:p>
            <a:pPr lvl="1"/>
            <a:r>
              <a:rPr lang="en-US" dirty="0"/>
              <a:t>r: is the immediate reward received after taking action a in state s</a:t>
            </a:r>
          </a:p>
          <a:p>
            <a:pPr lvl="1"/>
            <a:r>
              <a:rPr lang="el-GR" dirty="0"/>
              <a:t>γ </a:t>
            </a:r>
            <a:r>
              <a:rPr lang="en-US" dirty="0"/>
              <a:t>: is the discount factor and balances immediate and future rewards</a:t>
            </a:r>
          </a:p>
          <a:p>
            <a:pPr lvl="1"/>
            <a:r>
              <a:rPr lang="en-US" dirty="0" err="1"/>
              <a:t>maxa</a:t>
            </a:r>
            <a:r>
              <a:rPr lang="en-US" dirty="0"/>
              <a:t> ​Q(</a:t>
            </a:r>
            <a:r>
              <a:rPr lang="en-US" dirty="0" err="1"/>
              <a:t>s′,a</a:t>
            </a:r>
            <a:r>
              <a:rPr lang="en-US" dirty="0"/>
              <a:t>′):  is the maximum expected future reward from state s′ by taking the best action a′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2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DFD7-9E6C-EA21-2A8B-B815643A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Derivation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89D0-3300-FCEB-9CFD-4472BCAE2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Q-Learning update equation ensures convergence to the optimal policy under certain conditions</a:t>
            </a:r>
          </a:p>
          <a:p>
            <a:r>
              <a:rPr lang="en-US" dirty="0"/>
              <a:t>By iteratively updating Q(</a:t>
            </a:r>
            <a:r>
              <a:rPr lang="en-US" dirty="0" err="1"/>
              <a:t>s,a</a:t>
            </a:r>
            <a:r>
              <a:rPr lang="en-US" dirty="0"/>
              <a:t>), Q-Learning converges to Q∗(</a:t>
            </a:r>
            <a:r>
              <a:rPr lang="en-US" dirty="0" err="1"/>
              <a:t>s,a</a:t>
            </a:r>
            <a:r>
              <a:rPr lang="en-US" dirty="0"/>
              <a:t>), the optimal action-value function, which yields the optimal policy</a:t>
            </a:r>
          </a:p>
        </p:txBody>
      </p:sp>
    </p:spTree>
    <p:extLst>
      <p:ext uri="{BB962C8B-B14F-4D97-AF65-F5344CB8AC3E}">
        <p14:creationId xmlns:p14="http://schemas.microsoft.com/office/powerpoint/2010/main" val="340189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337E-6C02-B16B-8552-2DEC148B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Algorithm Illustrations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A217-B865-27AB-A3D1-42973910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3032958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3124-09EA-2CE3-7EAB-D1907F8A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6EE61-784A-C1C1-E93B-F18B84017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642192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36796F-FD55-082D-507B-D46149E0F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4C38B-E663-FA22-154D-A0A7F450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7" y="2030361"/>
            <a:ext cx="7816645" cy="1768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The Q-Learning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33945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3EF89-EF45-C1CE-6F3D-A39A63342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" r="9792" b="1"/>
          <a:stretch/>
        </p:blipFill>
        <p:spPr>
          <a:xfrm>
            <a:off x="1" y="10"/>
            <a:ext cx="12192000" cy="68659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75095" y="-478377"/>
            <a:ext cx="6865949" cy="78161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2771C-0A46-466B-0E1C-5AB7A9C80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373273" cy="32352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15 Minute Debugging Break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A21EE5-D6CA-4092-BBB2-74B2C7CB6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5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10053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84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2BBF-5893-F923-C467-F4F0080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48573-80B5-AD86-3EC3-C274BA3F8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1980s – first discussions of shaping rewards for RL algorithms </a:t>
            </a:r>
          </a:p>
          <a:p>
            <a:r>
              <a:rPr lang="en-US" dirty="0"/>
              <a:t>1990s – reward engineering emerged as a field of study</a:t>
            </a:r>
          </a:p>
          <a:p>
            <a:r>
              <a:rPr lang="en-US" dirty="0"/>
              <a:t>1995 – Andrew G. </a:t>
            </a:r>
            <a:r>
              <a:rPr lang="en-US" dirty="0" err="1"/>
              <a:t>Barto</a:t>
            </a:r>
            <a:r>
              <a:rPr lang="en-US" dirty="0"/>
              <a:t> and Steven J. Bradtke pioneer Reward Engineering</a:t>
            </a:r>
          </a:p>
          <a:p>
            <a:r>
              <a:rPr lang="en-US" dirty="0"/>
              <a:t>2009 – Matthew E. Taylor and Peter Stone “Transfer learning for reinforcement learning domains”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94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23AA-EA50-A925-123C-48183566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Rewards and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6AE4-ABAD-D2D7-0A36-59C18D578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Rewards:</a:t>
            </a:r>
          </a:p>
          <a:p>
            <a:pPr lvl="1"/>
            <a:r>
              <a:rPr lang="en-US" dirty="0"/>
              <a:t>act as a signal to our RL agent to indicate the immediate benefit or consequence of following a given strategy</a:t>
            </a:r>
          </a:p>
          <a:p>
            <a:pPr lvl="1"/>
            <a:r>
              <a:rPr lang="en-US" dirty="0"/>
              <a:t>allow programmers to guide the agent toward the optimal behavior in a given system</a:t>
            </a:r>
          </a:p>
          <a:p>
            <a:r>
              <a:rPr lang="en-US" dirty="0"/>
              <a:t>Reward Shaping:</a:t>
            </a:r>
          </a:p>
          <a:p>
            <a:pPr lvl="1"/>
            <a:r>
              <a:rPr lang="en-US" dirty="0"/>
              <a:t>Augments the original reward signal to accelerate learning or guide the agent towards desirable behavior</a:t>
            </a:r>
          </a:p>
          <a:p>
            <a:pPr lvl="1"/>
            <a:r>
              <a:rPr lang="en-US" dirty="0"/>
              <a:t>Allows for convergence optimization and discourages undesirable action</a:t>
            </a:r>
          </a:p>
          <a:p>
            <a:pPr lvl="1"/>
            <a:r>
              <a:rPr lang="en-US" dirty="0"/>
              <a:t>Opens new possibilities such as gradual difficulty enhancement, expert demonstrations, and potential based shaping</a:t>
            </a:r>
          </a:p>
        </p:txBody>
      </p:sp>
    </p:spTree>
    <p:extLst>
      <p:ext uri="{BB962C8B-B14F-4D97-AF65-F5344CB8AC3E}">
        <p14:creationId xmlns:p14="http://schemas.microsoft.com/office/powerpoint/2010/main" val="1541637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5219-8A4B-B08A-7B1C-317F8F4F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and Impact of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2CC4-88BA-15DD-C3F9-48226DB0F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 Function R(</a:t>
            </a:r>
            <a:r>
              <a:rPr lang="en-US" dirty="0" err="1"/>
              <a:t>s,a,s</a:t>
            </a:r>
            <a:r>
              <a:rPr lang="en-US" dirty="0"/>
              <a:t>’):</a:t>
            </a:r>
          </a:p>
          <a:p>
            <a:pPr lvl="1"/>
            <a:r>
              <a:rPr lang="en-US" dirty="0"/>
              <a:t>Defines the reward received when transitioning from state s to state s’ by taking action a</a:t>
            </a:r>
          </a:p>
          <a:p>
            <a:r>
              <a:rPr lang="en-US" dirty="0"/>
              <a:t>Discounted Reward: </a:t>
            </a:r>
          </a:p>
          <a:p>
            <a:pPr lvl="1"/>
            <a:r>
              <a:rPr lang="en-US" dirty="0"/>
              <a:t>Rt​=∑t=0∞​</a:t>
            </a:r>
            <a:r>
              <a:rPr lang="el-GR" dirty="0"/>
              <a:t>γ</a:t>
            </a:r>
            <a:r>
              <a:rPr lang="en-US" dirty="0" err="1"/>
              <a:t>trt</a:t>
            </a:r>
            <a:r>
              <a:rPr lang="en-US" dirty="0"/>
              <a:t>​, where </a:t>
            </a:r>
            <a:r>
              <a:rPr lang="el-GR" dirty="0"/>
              <a:t>γ </a:t>
            </a:r>
            <a:r>
              <a:rPr lang="en-US" dirty="0"/>
              <a:t>is the discount factor.</a:t>
            </a:r>
          </a:p>
          <a:p>
            <a:r>
              <a:rPr lang="en-US" dirty="0"/>
              <a:t>Impact:</a:t>
            </a:r>
          </a:p>
          <a:p>
            <a:pPr lvl="1"/>
            <a:r>
              <a:rPr lang="en-US" dirty="0"/>
              <a:t>Allows programmers to guide agent more closely ensure efficient optimizations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You can overfit and create misleading reward that can negatively effect optimizations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0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7FF1-E6FA-7495-6AC8-4261D305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Applications of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4A058-F2CA-B6EB-5A2E-85050091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paper “Meta-Reinforcement Learning for Reward Shaping” used Reinforcement Learning to find the best reward basis for a different Reinforcement Model</a:t>
            </a:r>
          </a:p>
          <a:p>
            <a:r>
              <a:rPr lang="en-US" dirty="0"/>
              <a:t>IMAGES TO BE ADDED </a:t>
            </a:r>
          </a:p>
        </p:txBody>
      </p:sp>
    </p:spTree>
    <p:extLst>
      <p:ext uri="{BB962C8B-B14F-4D97-AF65-F5344CB8AC3E}">
        <p14:creationId xmlns:p14="http://schemas.microsoft.com/office/powerpoint/2010/main" val="142694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A74E-64D2-70F7-3AC3-587E1FE4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Ensure the Following: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091A-1CB1-5020-471A-E7627C86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an IDE ready to use that can interpret Python 3.7 or higher</a:t>
            </a:r>
          </a:p>
          <a:p>
            <a:r>
              <a:rPr lang="en-US" dirty="0"/>
              <a:t>You have Python 3.7 or higher downloaded on your machine</a:t>
            </a:r>
          </a:p>
          <a:p>
            <a:r>
              <a:rPr lang="en-US" dirty="0"/>
              <a:t>You have admin rights on your machine and can download packages onto it</a:t>
            </a:r>
          </a:p>
          <a:p>
            <a:r>
              <a:rPr lang="en-US" dirty="0"/>
              <a:t>The outlets at your table work (if needed for computer charging, etc.)</a:t>
            </a:r>
          </a:p>
          <a:p>
            <a:r>
              <a:rPr lang="en-US" dirty="0"/>
              <a:t>We will have more time during the workshop to ensure everyone is ready to start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343982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35AF3-0FED-A8DA-FD4F-2698A7F8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50"/>
          <a:stretch/>
        </p:blipFill>
        <p:spPr>
          <a:xfrm>
            <a:off x="1" y="10"/>
            <a:ext cx="12192000" cy="68659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75095" y="-478377"/>
            <a:ext cx="6865949" cy="78161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0CD7-8FB7-9E90-B994-0DB5B7CB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373273" cy="32352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Reward Shaping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A21EE5-D6CA-4092-BBB2-74B2C7CB6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5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10053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D1AFF-9FDB-8D20-FD8E-272FF75EA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0737C2-37CC-646C-9C75-80BEC274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7" y="2030361"/>
            <a:ext cx="7816645" cy="1768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 Hour Lunch Break</a:t>
            </a:r>
          </a:p>
        </p:txBody>
      </p:sp>
    </p:spTree>
    <p:extLst>
      <p:ext uri="{BB962C8B-B14F-4D97-AF65-F5344CB8AC3E}">
        <p14:creationId xmlns:p14="http://schemas.microsoft.com/office/powerpoint/2010/main" val="3325457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33810-481A-CD96-ADDC-5E17D3C6E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67" b="7583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BD45A-C056-BE7D-E640-5DD50ED8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Train RL Model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6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1B3A3-6F34-5A83-7352-562C80CB0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3EB82E-2C98-4DF3-A47D-8C0E5CE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17587" y="46266"/>
            <a:ext cx="2620677" cy="2528146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169092-DCBB-417F-A67D-ADE032800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617587" y="2575251"/>
            <a:ext cx="2620677" cy="2528146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D1572E-35F2-4C21-AA69-B57A2482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49662"/>
            <a:ext cx="12192000" cy="1708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21283-5DCD-38A8-8CE2-A40BE524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48" y="5422789"/>
            <a:ext cx="9017060" cy="7066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Play with GUI &amp; Trained RL Model</a:t>
            </a:r>
          </a:p>
        </p:txBody>
      </p:sp>
    </p:spTree>
    <p:extLst>
      <p:ext uri="{BB962C8B-B14F-4D97-AF65-F5344CB8AC3E}">
        <p14:creationId xmlns:p14="http://schemas.microsoft.com/office/powerpoint/2010/main" val="1335757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920E-D8D0-6D57-9FF4-E4C33A19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Traditional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8B37A-9A6F-502E-82F6-F8699C597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immediately converge to a given optimal strategy or decision-making process</a:t>
            </a:r>
          </a:p>
          <a:p>
            <a:r>
              <a:rPr lang="en-US" dirty="0"/>
              <a:t>Could theoretically train indefinitely and still not be completely done</a:t>
            </a:r>
          </a:p>
          <a:p>
            <a:r>
              <a:rPr lang="en-US" dirty="0"/>
              <a:t>Scalability and Memory constraints may cause heavy concerns as we must create more state-action spaces depending on the size of our programs</a:t>
            </a:r>
          </a:p>
          <a:p>
            <a:r>
              <a:rPr lang="en-US" dirty="0"/>
              <a:t>This could render the updating Q-table function impractical</a:t>
            </a:r>
          </a:p>
          <a:p>
            <a:r>
              <a:rPr lang="en-US" dirty="0"/>
              <a:t>All in all, it may not always make the best decision for the entire game based on long term and short-term weights in the update function </a:t>
            </a:r>
          </a:p>
        </p:txBody>
      </p:sp>
    </p:spTree>
    <p:extLst>
      <p:ext uri="{BB962C8B-B14F-4D97-AF65-F5344CB8AC3E}">
        <p14:creationId xmlns:p14="http://schemas.microsoft.com/office/powerpoint/2010/main" val="1333490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8ADF-E4C1-C2C9-15EF-44087705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Q-Learning in Real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AA62D-0658-0658-D2DD-66B360A8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paper “Human-level control through deep reinforcement learning” speaks to the idea of traditional Q-Learning failing at handling complex environments. </a:t>
            </a:r>
          </a:p>
          <a:p>
            <a:r>
              <a:rPr lang="en-US" dirty="0" err="1"/>
              <a:t>Mnih</a:t>
            </a:r>
            <a:r>
              <a:rPr lang="en-US" dirty="0"/>
              <a:t>, V. suggest Deep Q Learning as a solution to mitigate the simplistic nature of traditional Q-Learning</a:t>
            </a:r>
          </a:p>
          <a:p>
            <a:r>
              <a:rPr lang="en-US" dirty="0" err="1"/>
              <a:t>Mnih</a:t>
            </a:r>
            <a:r>
              <a:rPr lang="en-US" dirty="0"/>
              <a:t> specifically studies Atari gameplay optimization using Reinforcement Learning</a:t>
            </a:r>
          </a:p>
          <a:p>
            <a:r>
              <a:rPr lang="en-US" dirty="0"/>
              <a:t>ADD MINH GAMEPLAY PHOTOS</a:t>
            </a:r>
          </a:p>
        </p:txBody>
      </p:sp>
    </p:spTree>
    <p:extLst>
      <p:ext uri="{BB962C8B-B14F-4D97-AF65-F5344CB8AC3E}">
        <p14:creationId xmlns:p14="http://schemas.microsoft.com/office/powerpoint/2010/main" val="325337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9D49-BC98-0DB7-BA73-D2B2F21C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Expert Data and Algorithms as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4FEC-9AA9-1270-1D35-A4F6B4C59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58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FD48C-14F8-82CA-4F28-BACCE135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US" dirty="0"/>
              <a:t>Introduction to Minimax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E5472-0095-F3E6-A4C2-9F38863F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1928 – John von Neumann first mathematically proved minimax as a viable optimal algorithm for two player, zero-sum games to either minimize or maximize one’s strategy</a:t>
            </a:r>
          </a:p>
          <a:p>
            <a:pPr>
              <a:lnSpc>
                <a:spcPct val="110000"/>
              </a:lnSpc>
            </a:pPr>
            <a:r>
              <a:rPr lang="en-US" sz="1500"/>
              <a:t>1944 – John von Neumann and Oskar  Morgenstern published “Theory of Games and Economic behavior</a:t>
            </a:r>
          </a:p>
          <a:p>
            <a:pPr>
              <a:lnSpc>
                <a:spcPct val="110000"/>
              </a:lnSpc>
            </a:pPr>
            <a:r>
              <a:rPr lang="en-US" sz="1500"/>
              <a:t>1977 – IBM’s Deep Thought algorithm, rooted in minimax, defeated the world chess champion Garry Kasparov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World chess champion Garry Kasparov during the first six-game match against  IBM supercomputer Deep Blue, Pennsylvania Convention Center, Philadelphia,  February 10-17th, 1996. [1528 x 981] : r/HistoryPorn">
            <a:extLst>
              <a:ext uri="{FF2B5EF4-FFF2-40B4-BE49-F238E27FC236}">
                <a16:creationId xmlns:a16="http://schemas.microsoft.com/office/drawing/2014/main" id="{D359200F-17A0-DADD-11A7-9416096A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464" y="1896564"/>
            <a:ext cx="4788861" cy="306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052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EA5C-AD83-C14E-F4D1-5824A656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9203-3B5A-3B35-FDD7-C146224B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is a decision rule used in to maximize possible losses or wins in any scenario</a:t>
            </a:r>
          </a:p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Minimize the possible loss for a worst-case scenario</a:t>
            </a:r>
          </a:p>
          <a:p>
            <a:pPr lvl="1"/>
            <a:r>
              <a:rPr lang="en-US" dirty="0"/>
              <a:t>Maximizing the minimum gain</a:t>
            </a:r>
          </a:p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Maximizer: Player trying to maximize their score</a:t>
            </a:r>
          </a:p>
          <a:p>
            <a:pPr lvl="1"/>
            <a:r>
              <a:rPr lang="en-US" dirty="0"/>
              <a:t>Minimizer: player trying to minimize their score</a:t>
            </a:r>
          </a:p>
          <a:p>
            <a:pPr lvl="1"/>
            <a:r>
              <a:rPr lang="en-US" dirty="0"/>
              <a:t>Game tree: a tree structure representing all possible moves in a game</a:t>
            </a:r>
          </a:p>
        </p:txBody>
      </p:sp>
    </p:spTree>
    <p:extLst>
      <p:ext uri="{BB962C8B-B14F-4D97-AF65-F5344CB8AC3E}">
        <p14:creationId xmlns:p14="http://schemas.microsoft.com/office/powerpoint/2010/main" val="697866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F75E-115A-4E66-72EF-6DB47EEA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4EA9-7395-431D-A62E-5C70A1DC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game tree to a specified depth</a:t>
            </a:r>
          </a:p>
          <a:p>
            <a:r>
              <a:rPr lang="en-US" dirty="0"/>
              <a:t>Assign scores to terminal nodes based on the game state</a:t>
            </a:r>
          </a:p>
          <a:p>
            <a:r>
              <a:rPr lang="en-US" dirty="0"/>
              <a:t>Propagate score back up the tree:</a:t>
            </a:r>
          </a:p>
          <a:p>
            <a:pPr lvl="1"/>
            <a:r>
              <a:rPr lang="en-US" dirty="0"/>
              <a:t>The maximizer will select the maximum value</a:t>
            </a:r>
          </a:p>
          <a:p>
            <a:pPr lvl="1"/>
            <a:r>
              <a:rPr lang="en-US" dirty="0"/>
              <a:t>Minimizer will select the minimum value </a:t>
            </a:r>
          </a:p>
        </p:txBody>
      </p:sp>
    </p:spTree>
    <p:extLst>
      <p:ext uri="{BB962C8B-B14F-4D97-AF65-F5344CB8AC3E}">
        <p14:creationId xmlns:p14="http://schemas.microsoft.com/office/powerpoint/2010/main" val="353511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9568-B2AE-30CA-A34D-0F3503E7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Instructors, Collaborators, and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15D3-011E-5A34-75B0-E9FA8489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Instructor: Tyler Jackson</a:t>
            </a:r>
          </a:p>
          <a:p>
            <a:r>
              <a:rPr lang="en-US" dirty="0"/>
              <a:t>Collaborators: Joshua Church, Thomas Clement, ADD MORE</a:t>
            </a:r>
          </a:p>
          <a:p>
            <a:r>
              <a:rPr lang="en-US" dirty="0"/>
              <a:t>Speakers: </a:t>
            </a:r>
          </a:p>
          <a:p>
            <a:pPr lvl="1"/>
            <a:r>
              <a:rPr lang="en-US" dirty="0"/>
              <a:t>Haley Dozer - experience</a:t>
            </a:r>
          </a:p>
          <a:p>
            <a:pPr lvl="1"/>
            <a:r>
              <a:rPr lang="en-US" dirty="0"/>
              <a:t>William - experience</a:t>
            </a:r>
          </a:p>
          <a:p>
            <a:pPr lvl="1"/>
            <a:r>
              <a:rPr lang="en-US" dirty="0"/>
              <a:t>Joseph </a:t>
            </a:r>
            <a:r>
              <a:rPr lang="en-US" dirty="0" err="1"/>
              <a:t>Jabour</a:t>
            </a:r>
            <a:r>
              <a:rPr lang="en-US" dirty="0"/>
              <a:t> - experience</a:t>
            </a:r>
          </a:p>
        </p:txBody>
      </p:sp>
    </p:spTree>
    <p:extLst>
      <p:ext uri="{BB962C8B-B14F-4D97-AF65-F5344CB8AC3E}">
        <p14:creationId xmlns:p14="http://schemas.microsoft.com/office/powerpoint/2010/main" val="2763163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AF49-DA42-92FD-E311-B6EBD537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A4FE-0C13-36DA-85DA-CDBCD248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1990625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loseup of a keyboard">
            <a:extLst>
              <a:ext uri="{FF2B5EF4-FFF2-40B4-BE49-F238E27FC236}">
                <a16:creationId xmlns:a16="http://schemas.microsoft.com/office/drawing/2014/main" id="{B1845B2E-4F1F-6B98-94FA-7EC0CA327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C4848B-7CA9-8908-4851-DA39D2B8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Minimax</a:t>
            </a:r>
          </a:p>
        </p:txBody>
      </p:sp>
    </p:spTree>
    <p:extLst>
      <p:ext uri="{BB962C8B-B14F-4D97-AF65-F5344CB8AC3E}">
        <p14:creationId xmlns:p14="http://schemas.microsoft.com/office/powerpoint/2010/main" val="237087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5564F-7340-583F-F450-5B93551A3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61B8F-4BDC-E504-236B-BDBFC307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15 Minute </a:t>
            </a:r>
            <a:b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Debugging Break</a:t>
            </a:r>
          </a:p>
        </p:txBody>
      </p:sp>
    </p:spTree>
    <p:extLst>
      <p:ext uri="{BB962C8B-B14F-4D97-AF65-F5344CB8AC3E}">
        <p14:creationId xmlns:p14="http://schemas.microsoft.com/office/powerpoint/2010/main" val="462909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62ED779-A59B-448F-96E0-AAB38B548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ACAB5-9CC2-8670-7081-47761974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4024310"/>
            <a:ext cx="3678511" cy="2021488"/>
          </a:xfrm>
        </p:spPr>
        <p:txBody>
          <a:bodyPr anchor="t">
            <a:normAutofit/>
          </a:bodyPr>
          <a:lstStyle/>
          <a:p>
            <a:r>
              <a:rPr lang="en-US" dirty="0"/>
              <a:t>Drawbacks of Using Expert Data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CA7B92CC-1106-4731-8429-043692733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721"/>
            <a:ext cx="12191999" cy="3428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4x4x4 Tic-Tac-Toe - App on Amazon Appstore">
            <a:extLst>
              <a:ext uri="{FF2B5EF4-FFF2-40B4-BE49-F238E27FC236}">
                <a16:creationId xmlns:a16="http://schemas.microsoft.com/office/drawing/2014/main" id="{ECFA5679-26C8-1256-592B-3EE0CC7A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4289" y="697183"/>
            <a:ext cx="2041958" cy="20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red and blue lines and dots&#10;&#10;Description automatically generated">
            <a:extLst>
              <a:ext uri="{FF2B5EF4-FFF2-40B4-BE49-F238E27FC236}">
                <a16:creationId xmlns:a16="http://schemas.microsoft.com/office/drawing/2014/main" id="{D030D44A-AA63-23DE-BA3E-3D1B3866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1631" y="685799"/>
            <a:ext cx="2248738" cy="20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cTacToe Explanation">
            <a:extLst>
              <a:ext uri="{FF2B5EF4-FFF2-40B4-BE49-F238E27FC236}">
                <a16:creationId xmlns:a16="http://schemas.microsoft.com/office/drawing/2014/main" id="{9FF461EE-7A37-59EC-34C1-4E5CD1A0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9215" y="659631"/>
            <a:ext cx="2041958" cy="20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7284-2F1E-3611-365E-B7E7187D7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53" y="4023858"/>
            <a:ext cx="5694883" cy="2021940"/>
          </a:xfrm>
        </p:spPr>
        <p:txBody>
          <a:bodyPr>
            <a:normAutofit/>
          </a:bodyPr>
          <a:lstStyle/>
          <a:p>
            <a:r>
              <a:rPr lang="en-US" dirty="0"/>
              <a:t>Exclusively using expert algorithms and/or data can lead to scalability issues</a:t>
            </a:r>
          </a:p>
          <a:p>
            <a:r>
              <a:rPr lang="en-US" dirty="0"/>
              <a:t>Encountering new unaccounted for scenarios may exceed the capacity of a predefined algorithm</a:t>
            </a:r>
          </a:p>
        </p:txBody>
      </p:sp>
    </p:spTree>
    <p:extLst>
      <p:ext uri="{BB962C8B-B14F-4D97-AF65-F5344CB8AC3E}">
        <p14:creationId xmlns:p14="http://schemas.microsoft.com/office/powerpoint/2010/main" val="787809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2754-FD7D-8009-E3BF-B4912337B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8" b="2656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30159-C58F-0CF5-4465-9C8D6179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Please </a:t>
            </a:r>
            <a:r>
              <a:rPr lang="en-US" sz="3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Welcom</a:t>
            </a:r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William!</a:t>
            </a:r>
          </a:p>
        </p:txBody>
      </p:sp>
    </p:spTree>
    <p:extLst>
      <p:ext uri="{BB962C8B-B14F-4D97-AF65-F5344CB8AC3E}">
        <p14:creationId xmlns:p14="http://schemas.microsoft.com/office/powerpoint/2010/main" val="1207258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63391-E7DC-DC6F-D3CC-D23D66E86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7" b="2893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AF11A-7528-E927-4135-AE40DFCD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 you, William!</a:t>
            </a:r>
          </a:p>
        </p:txBody>
      </p:sp>
    </p:spTree>
    <p:extLst>
      <p:ext uri="{BB962C8B-B14F-4D97-AF65-F5344CB8AC3E}">
        <p14:creationId xmlns:p14="http://schemas.microsoft.com/office/powerpoint/2010/main" val="3751157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76F2-B299-FC67-59C3-3F12BEB3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Day 1, 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B345-ECF1-6D6C-4747-0F1CB64A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Q-Learning Fundamentals </a:t>
            </a:r>
          </a:p>
          <a:p>
            <a:r>
              <a:rPr lang="en-US" dirty="0"/>
              <a:t>Update Q-Learning Rule</a:t>
            </a:r>
          </a:p>
          <a:p>
            <a:r>
              <a:rPr lang="en-US" dirty="0"/>
              <a:t>Reward Shaping</a:t>
            </a:r>
          </a:p>
          <a:p>
            <a:r>
              <a:rPr lang="en-US" dirty="0"/>
              <a:t>Expert Data and Algorithms</a:t>
            </a:r>
          </a:p>
          <a:p>
            <a:r>
              <a:rPr lang="en-US" dirty="0"/>
              <a:t>Minimax Algorithm</a:t>
            </a:r>
          </a:p>
          <a:p>
            <a:r>
              <a:rPr lang="en-US" dirty="0"/>
              <a:t>Reinforcement Learning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4496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E1FD-9561-AC04-768F-C996AF9E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RL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5EA4-1FB2-A146-F63E-20BD4081F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Become familiar with common Reinforcement Learning (RL) Algorithms and methods</a:t>
            </a:r>
          </a:p>
          <a:p>
            <a:r>
              <a:rPr lang="en-US" dirty="0"/>
              <a:t>Understand the fundamentals of RL and how to apply it for various scenarios </a:t>
            </a:r>
          </a:p>
          <a:p>
            <a:r>
              <a:rPr lang="en-US" dirty="0"/>
              <a:t>Comprehend the development of RL algorithms so that you can shape them to specific niche cases</a:t>
            </a:r>
          </a:p>
          <a:p>
            <a:r>
              <a:rPr lang="en-US" dirty="0"/>
              <a:t>Obtain hands-on experience with RL with a coding project and apply all methods taught in workshop to a common goal</a:t>
            </a:r>
          </a:p>
          <a:p>
            <a:r>
              <a:rPr lang="en-US" dirty="0"/>
              <a:t>Learn about real-world applications of the field and gain inspiration for future endeavors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2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0889-31C4-0424-B1D3-895C0C9C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Setup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2BB5-2BB7-10A6-655D-3166B000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Breaks and Breaks:</a:t>
            </a:r>
          </a:p>
          <a:p>
            <a:pPr lvl="1"/>
            <a:r>
              <a:rPr lang="en-US" dirty="0"/>
              <a:t>Debugging breaks are for either taking a mental break or collaborating to debug code with leaders</a:t>
            </a:r>
          </a:p>
          <a:p>
            <a:pPr lvl="1"/>
            <a:r>
              <a:rPr lang="en-US" dirty="0"/>
              <a:t>Breaks will be for rest. No leaders will be available to help debug during these times. </a:t>
            </a:r>
          </a:p>
          <a:p>
            <a:r>
              <a:rPr lang="en-US" dirty="0"/>
              <a:t>Theory and Application:</a:t>
            </a:r>
          </a:p>
          <a:p>
            <a:pPr lvl="1"/>
            <a:r>
              <a:rPr lang="en-US" dirty="0"/>
              <a:t>We will walk through the process and theory behind all algorithms first. Afterward we will be sure to apply all theory in a concise manner. Equal time will be spent between these two parts.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4F31-75C0-D9D3-6E80-0E698A66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D794-7EE8-D249-3975-D8C21CB5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heavy materials can be overwhelming. </a:t>
            </a:r>
          </a:p>
          <a:p>
            <a:r>
              <a:rPr lang="en-US" dirty="0"/>
              <a:t>With the help of a few of the workshop collaborators, we have decided to teach these complex methods using a simple problem: Tic-tac-toe</a:t>
            </a:r>
          </a:p>
          <a:p>
            <a:r>
              <a:rPr lang="en-US" dirty="0"/>
              <a:t>All algorithms will be applied toward a Tic-tac-toe game</a:t>
            </a:r>
          </a:p>
          <a:p>
            <a:r>
              <a:rPr lang="en-US" dirty="0"/>
              <a:t>You will be able to play against the algorithm and models developed with a GUI</a:t>
            </a:r>
          </a:p>
        </p:txBody>
      </p:sp>
    </p:spTree>
    <p:extLst>
      <p:ext uri="{BB962C8B-B14F-4D97-AF65-F5344CB8AC3E}">
        <p14:creationId xmlns:p14="http://schemas.microsoft.com/office/powerpoint/2010/main" val="33112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AF8F-7E8F-3986-B406-C08D9699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B804-AF7B-E23E-B878-996C6951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Q-Learning Algorithms</a:t>
            </a:r>
          </a:p>
          <a:p>
            <a:pPr lvl="1"/>
            <a:r>
              <a:rPr lang="en-US" dirty="0"/>
              <a:t>Reward shaping </a:t>
            </a:r>
          </a:p>
          <a:p>
            <a:pPr lvl="1"/>
            <a:r>
              <a:rPr lang="en-US" dirty="0"/>
              <a:t>Q-Tables</a:t>
            </a:r>
          </a:p>
          <a:p>
            <a:r>
              <a:rPr lang="en-US" dirty="0"/>
              <a:t>Expert Data and Algorithms</a:t>
            </a:r>
          </a:p>
          <a:p>
            <a:pPr lvl="1"/>
            <a:r>
              <a:rPr lang="en-US" dirty="0"/>
              <a:t>Minimax Algorithm</a:t>
            </a:r>
          </a:p>
          <a:p>
            <a:r>
              <a:rPr lang="en-US" dirty="0"/>
              <a:t>Deep Q-Networks</a:t>
            </a:r>
          </a:p>
          <a:p>
            <a:pPr lvl="1"/>
            <a:r>
              <a:rPr lang="en-US" dirty="0"/>
              <a:t>Q-Learning Update Rule</a:t>
            </a:r>
          </a:p>
          <a:p>
            <a:pPr lvl="1"/>
            <a:r>
              <a:rPr lang="en-US" dirty="0"/>
              <a:t>DQN Equation</a:t>
            </a:r>
          </a:p>
          <a:p>
            <a:r>
              <a:rPr lang="en-US" dirty="0"/>
              <a:t>Deep Q-Learning from Demonstrations</a:t>
            </a:r>
          </a:p>
          <a:p>
            <a:pPr lvl="1"/>
            <a:r>
              <a:rPr lang="en-US" dirty="0"/>
              <a:t>Combining Expert Data and DQNs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5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E4A77-67C8-12A7-F4FE-7B40A9871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A7304-B265-EFB3-87D1-FB05EC1B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Please Welcome Haley Dozer!</a:t>
            </a:r>
          </a:p>
        </p:txBody>
      </p:sp>
    </p:spTree>
    <p:extLst>
      <p:ext uri="{BB962C8B-B14F-4D97-AF65-F5344CB8AC3E}">
        <p14:creationId xmlns:p14="http://schemas.microsoft.com/office/powerpoint/2010/main" val="56041755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18BD1"/>
      </a:accent1>
      <a:accent2>
        <a:srgbClr val="A471C7"/>
      </a:accent2>
      <a:accent3>
        <a:srgbClr val="978BD1"/>
      </a:accent3>
      <a:accent4>
        <a:srgbClr val="7186C7"/>
      </a:accent4>
      <a:accent5>
        <a:srgbClr val="71AAC7"/>
      </a:accent5>
      <a:accent6>
        <a:srgbClr val="65B1AB"/>
      </a:accent6>
      <a:hlink>
        <a:srgbClr val="568F5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1731</Words>
  <Application>Microsoft Macintosh PowerPoint</Application>
  <PresentationFormat>Widescreen</PresentationFormat>
  <Paragraphs>188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Avenir Next LT Pro</vt:lpstr>
      <vt:lpstr>Avenir Next LT Pro Light</vt:lpstr>
      <vt:lpstr>Wingdings</vt:lpstr>
      <vt:lpstr>BlocksVTI</vt:lpstr>
      <vt:lpstr>We Will Begin Shortly</vt:lpstr>
      <vt:lpstr>Introduction to Reinforcement Learning Workshop</vt:lpstr>
      <vt:lpstr>Please Ensure the Following:</vt:lpstr>
      <vt:lpstr>Meet the Instructors, Collaborators, and Speakers</vt:lpstr>
      <vt:lpstr>Objectives for RL Workshop</vt:lpstr>
      <vt:lpstr>Workshop Setup Details</vt:lpstr>
      <vt:lpstr>Mission:</vt:lpstr>
      <vt:lpstr>What We Will Learn:</vt:lpstr>
      <vt:lpstr>Please Welcome Haley Dozer!</vt:lpstr>
      <vt:lpstr>Thank You,  Haley Dozer!</vt:lpstr>
      <vt:lpstr>Coding Environment Setup</vt:lpstr>
      <vt:lpstr>The Forefathers of Reinforcement Learning</vt:lpstr>
      <vt:lpstr>What is Reinforcement Learning?</vt:lpstr>
      <vt:lpstr>What is Reinforcement Learning? (cont.)</vt:lpstr>
      <vt:lpstr>Applications of Reinforcement Learning</vt:lpstr>
      <vt:lpstr>Applications of Reinforcement Learning (cont.)</vt:lpstr>
      <vt:lpstr> 10 Minute Break</vt:lpstr>
      <vt:lpstr>Introduction to Q-Learning</vt:lpstr>
      <vt:lpstr>Q-Learning Algorithm Goals:</vt:lpstr>
      <vt:lpstr>Q-Learning Update Rule</vt:lpstr>
      <vt:lpstr>Mathematical Derivation Overview</vt:lpstr>
      <vt:lpstr>Q-Learning Algorithm Illustrations</vt:lpstr>
      <vt:lpstr>Applications of Q-Learning</vt:lpstr>
      <vt:lpstr>Coding The Q-Learning Algorithm</vt:lpstr>
      <vt:lpstr>15 Minute Debugging Break</vt:lpstr>
      <vt:lpstr>History of Reward Shaping</vt:lpstr>
      <vt:lpstr>Introduction to Rewards and Reward Shaping</vt:lpstr>
      <vt:lpstr>Mathematics and Impact of Reward Shaping</vt:lpstr>
      <vt:lpstr>Interesting Applications of Reward Shaping</vt:lpstr>
      <vt:lpstr>Coding Reward Shaping</vt:lpstr>
      <vt:lpstr>1 Hour Lunch Break</vt:lpstr>
      <vt:lpstr>Train RL Model</vt:lpstr>
      <vt:lpstr>Play with GUI &amp; Trained RL Model</vt:lpstr>
      <vt:lpstr>Drawbacks of Traditional Q-Learning</vt:lpstr>
      <vt:lpstr>Drawbacks of Q-Learning in Real Life</vt:lpstr>
      <vt:lpstr>Using Expert Data and Algorithms as Alternatives</vt:lpstr>
      <vt:lpstr>Introduction to Minimax</vt:lpstr>
      <vt:lpstr>Minimax Algorithm Explanation</vt:lpstr>
      <vt:lpstr>Minimax Algorithm Functionality</vt:lpstr>
      <vt:lpstr>Minimax Graphics</vt:lpstr>
      <vt:lpstr>Coding Minimax</vt:lpstr>
      <vt:lpstr>15 Minute  Debugging Break</vt:lpstr>
      <vt:lpstr>Drawbacks of Using Expert Data</vt:lpstr>
      <vt:lpstr>Please Welcom William!</vt:lpstr>
      <vt:lpstr>Thank you, William!</vt:lpstr>
      <vt:lpstr>Recap of Day 1, What We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J Jackson</dc:creator>
  <cp:lastModifiedBy>Tyler J Jackson</cp:lastModifiedBy>
  <cp:revision>18</cp:revision>
  <dcterms:created xsi:type="dcterms:W3CDTF">2024-07-01T21:51:20Z</dcterms:created>
  <dcterms:modified xsi:type="dcterms:W3CDTF">2024-07-02T04:15:25Z</dcterms:modified>
</cp:coreProperties>
</file>